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FF0000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9819" autoAdjust="0"/>
    <p:restoredTop sz="90929"/>
  </p:normalViewPr>
  <p:slideViewPr>
    <p:cSldViewPr>
      <p:cViewPr varScale="1">
        <p:scale>
          <a:sx n="78" d="100"/>
          <a:sy n="78" d="100"/>
        </p:scale>
        <p:origin x="-66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DEE343-4AF4-47DD-B461-4820FDFDD54A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CA7A73-E147-4F47-B137-5274AB45EE7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DE8F8-3F93-4B3F-9E6A-2C4121900452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880E2C-D23A-421B-B601-BD9403492FB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0C2119-D44F-48F7-AD08-EB412CABD2A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D2B297-D9D1-4383-ACEB-0F47BEAFC1B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57F6A-8F9A-4B9B-9E1C-C93DFC13779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FE6EE-F7F2-41DF-A452-B8A0F10C2A4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DF2402-426C-43A0-AD68-612019B3785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A7AEB5-43C0-42C6-8358-898729052C2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07305-213E-4443-9EA3-A0309A2ECF5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28AEE86-6AC2-43E8-A388-9DEE3293282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2133600" y="1905000"/>
            <a:ext cx="670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 flipV="1">
            <a:off x="2133600" y="3048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1143000" y="31242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4495800" y="3124200"/>
            <a:ext cx="0" cy="335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>
            <a:off x="4495800" y="31242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7620000" y="3124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8305800" y="3124200"/>
            <a:ext cx="6858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1000"/>
              <a:t>Toilet</a:t>
            </a: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8382000" y="3962400"/>
            <a:ext cx="6096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1000"/>
              <a:t>Lotteria</a:t>
            </a: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7620000" y="5181600"/>
            <a:ext cx="6858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800"/>
              <a:t>Mcdonalds</a:t>
            </a: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7620000" y="5562600"/>
            <a:ext cx="1371600" cy="990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1200"/>
              <a:t>           </a:t>
            </a:r>
            <a:r>
              <a:rPr lang="ko-KR" altLang="en-US" sz="1200"/>
              <a:t>영타운</a:t>
            </a:r>
          </a:p>
        </p:txBody>
      </p:sp>
      <p:sp>
        <p:nvSpPr>
          <p:cNvPr id="2067" name="Line 19"/>
          <p:cNvSpPr>
            <a:spLocks noChangeShapeType="1"/>
          </p:cNvSpPr>
          <p:nvPr/>
        </p:nvSpPr>
        <p:spPr bwMode="auto">
          <a:xfrm>
            <a:off x="533400" y="6477000"/>
            <a:ext cx="518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70" name="Freeform 22"/>
          <p:cNvSpPr>
            <a:spLocks/>
          </p:cNvSpPr>
          <p:nvPr/>
        </p:nvSpPr>
        <p:spPr bwMode="auto">
          <a:xfrm>
            <a:off x="76200" y="2057400"/>
            <a:ext cx="1066800" cy="1066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4" y="480"/>
              </a:cxn>
              <a:cxn ang="0">
                <a:pos x="672" y="672"/>
              </a:cxn>
            </a:cxnLst>
            <a:rect l="0" t="0" r="r" b="b"/>
            <a:pathLst>
              <a:path w="672" h="672">
                <a:moveTo>
                  <a:pt x="0" y="0"/>
                </a:moveTo>
                <a:cubicBezTo>
                  <a:pt x="16" y="184"/>
                  <a:pt x="32" y="368"/>
                  <a:pt x="144" y="480"/>
                </a:cubicBezTo>
                <a:cubicBezTo>
                  <a:pt x="256" y="592"/>
                  <a:pt x="576" y="640"/>
                  <a:pt x="672" y="6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71" name="Freeform 23"/>
          <p:cNvSpPr>
            <a:spLocks/>
          </p:cNvSpPr>
          <p:nvPr/>
        </p:nvSpPr>
        <p:spPr bwMode="auto">
          <a:xfrm>
            <a:off x="685800" y="1295400"/>
            <a:ext cx="1066800" cy="1066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4" y="480"/>
              </a:cxn>
              <a:cxn ang="0">
                <a:pos x="672" y="672"/>
              </a:cxn>
            </a:cxnLst>
            <a:rect l="0" t="0" r="r" b="b"/>
            <a:pathLst>
              <a:path w="672" h="672">
                <a:moveTo>
                  <a:pt x="0" y="0"/>
                </a:moveTo>
                <a:cubicBezTo>
                  <a:pt x="16" y="184"/>
                  <a:pt x="32" y="368"/>
                  <a:pt x="144" y="480"/>
                </a:cubicBezTo>
                <a:cubicBezTo>
                  <a:pt x="256" y="592"/>
                  <a:pt x="576" y="640"/>
                  <a:pt x="672" y="6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72" name="Line 24"/>
          <p:cNvSpPr>
            <a:spLocks noChangeShapeType="1"/>
          </p:cNvSpPr>
          <p:nvPr/>
        </p:nvSpPr>
        <p:spPr bwMode="auto">
          <a:xfrm>
            <a:off x="1752600" y="2362200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grpSp>
        <p:nvGrpSpPr>
          <p:cNvPr id="2074" name="Group 26"/>
          <p:cNvGrpSpPr>
            <a:grpSpLocks/>
          </p:cNvGrpSpPr>
          <p:nvPr/>
        </p:nvGrpSpPr>
        <p:grpSpPr bwMode="auto">
          <a:xfrm>
            <a:off x="5715000" y="2971800"/>
            <a:ext cx="76200" cy="304800"/>
            <a:chOff x="3600" y="1872"/>
            <a:chExt cx="48" cy="192"/>
          </a:xfrm>
        </p:grpSpPr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>
              <a:off x="3600" y="187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>
              <a:off x="3648" y="187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075" name="Group 27"/>
          <p:cNvGrpSpPr>
            <a:grpSpLocks/>
          </p:cNvGrpSpPr>
          <p:nvPr/>
        </p:nvGrpSpPr>
        <p:grpSpPr bwMode="auto">
          <a:xfrm>
            <a:off x="7543800" y="2971800"/>
            <a:ext cx="76200" cy="304800"/>
            <a:chOff x="3600" y="1872"/>
            <a:chExt cx="48" cy="192"/>
          </a:xfrm>
        </p:grpSpPr>
        <p:sp>
          <p:nvSpPr>
            <p:cNvPr id="2076" name="Line 28"/>
            <p:cNvSpPr>
              <a:spLocks noChangeShapeType="1"/>
            </p:cNvSpPr>
            <p:nvPr/>
          </p:nvSpPr>
          <p:spPr bwMode="auto">
            <a:xfrm>
              <a:off x="3600" y="187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077" name="Line 29"/>
            <p:cNvSpPr>
              <a:spLocks noChangeShapeType="1"/>
            </p:cNvSpPr>
            <p:nvPr/>
          </p:nvSpPr>
          <p:spPr bwMode="auto">
            <a:xfrm>
              <a:off x="3648" y="187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081" name="Group 33"/>
          <p:cNvGrpSpPr>
            <a:grpSpLocks/>
          </p:cNvGrpSpPr>
          <p:nvPr/>
        </p:nvGrpSpPr>
        <p:grpSpPr bwMode="auto">
          <a:xfrm>
            <a:off x="5715000" y="6324600"/>
            <a:ext cx="76200" cy="304800"/>
            <a:chOff x="3600" y="1872"/>
            <a:chExt cx="48" cy="192"/>
          </a:xfrm>
        </p:grpSpPr>
        <p:sp>
          <p:nvSpPr>
            <p:cNvPr id="2082" name="Line 34"/>
            <p:cNvSpPr>
              <a:spLocks noChangeShapeType="1"/>
            </p:cNvSpPr>
            <p:nvPr/>
          </p:nvSpPr>
          <p:spPr bwMode="auto">
            <a:xfrm>
              <a:off x="3600" y="187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3648" y="187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084" name="Line 36"/>
          <p:cNvSpPr>
            <a:spLocks noChangeShapeType="1"/>
          </p:cNvSpPr>
          <p:nvPr/>
        </p:nvSpPr>
        <p:spPr bwMode="auto">
          <a:xfrm>
            <a:off x="7162800" y="6553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85" name="Line 37"/>
          <p:cNvSpPr>
            <a:spLocks noChangeShapeType="1"/>
          </p:cNvSpPr>
          <p:nvPr/>
        </p:nvSpPr>
        <p:spPr bwMode="auto">
          <a:xfrm>
            <a:off x="7162800" y="6324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86" name="Line 38"/>
          <p:cNvSpPr>
            <a:spLocks noChangeShapeType="1"/>
          </p:cNvSpPr>
          <p:nvPr/>
        </p:nvSpPr>
        <p:spPr bwMode="auto">
          <a:xfrm>
            <a:off x="7086600" y="6324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87" name="Text Box 39"/>
          <p:cNvSpPr txBox="1">
            <a:spLocks noChangeArrowheads="1"/>
          </p:cNvSpPr>
          <p:nvPr/>
        </p:nvSpPr>
        <p:spPr bwMode="auto">
          <a:xfrm>
            <a:off x="5943600" y="6324600"/>
            <a:ext cx="1143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200"/>
              <a:t>정문 출입문</a:t>
            </a:r>
          </a:p>
        </p:txBody>
      </p:sp>
      <p:sp>
        <p:nvSpPr>
          <p:cNvPr id="2088" name="Text Box 40"/>
          <p:cNvSpPr txBox="1">
            <a:spLocks noChangeArrowheads="1"/>
          </p:cNvSpPr>
          <p:nvPr/>
        </p:nvSpPr>
        <p:spPr bwMode="auto">
          <a:xfrm>
            <a:off x="5943600" y="2971800"/>
            <a:ext cx="1447800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ko-KR" sz="1500"/>
              <a:t>3</a:t>
            </a:r>
            <a:r>
              <a:rPr lang="ko-KR" altLang="en-US" sz="1500"/>
              <a:t>번 출구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ko-KR" sz="1500"/>
              <a:t>(2</a:t>
            </a:r>
            <a:r>
              <a:rPr lang="ko-KR" altLang="en-US" sz="1500"/>
              <a:t>층 역사후문</a:t>
            </a:r>
            <a:r>
              <a:rPr lang="en-US" altLang="ko-KR" sz="1500"/>
              <a:t>)</a:t>
            </a:r>
          </a:p>
        </p:txBody>
      </p:sp>
      <p:sp>
        <p:nvSpPr>
          <p:cNvPr id="2089" name="Rectangle 41"/>
          <p:cNvSpPr>
            <a:spLocks noChangeArrowheads="1"/>
          </p:cNvSpPr>
          <p:nvPr/>
        </p:nvSpPr>
        <p:spPr bwMode="auto">
          <a:xfrm>
            <a:off x="2209800" y="838200"/>
            <a:ext cx="6096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1200"/>
              <a:t>자전거</a:t>
            </a:r>
          </a:p>
          <a:p>
            <a:pPr algn="ctr"/>
            <a:r>
              <a:rPr lang="ko-KR" altLang="en-US" sz="1200"/>
              <a:t>보관소</a:t>
            </a:r>
          </a:p>
        </p:txBody>
      </p:sp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7620000" y="6172200"/>
            <a:ext cx="6096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1000"/>
              <a:t>Baskin</a:t>
            </a:r>
          </a:p>
          <a:p>
            <a:pPr algn="ctr"/>
            <a:r>
              <a:rPr lang="en-US" altLang="ko-KR" sz="1000"/>
              <a:t>robbins</a:t>
            </a:r>
          </a:p>
        </p:txBody>
      </p:sp>
      <p:sp>
        <p:nvSpPr>
          <p:cNvPr id="2091" name="Text Box 43"/>
          <p:cNvSpPr txBox="1">
            <a:spLocks noChangeArrowheads="1"/>
          </p:cNvSpPr>
          <p:nvPr/>
        </p:nvSpPr>
        <p:spPr bwMode="auto">
          <a:xfrm>
            <a:off x="1447800" y="4114800"/>
            <a:ext cx="16764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600" b="1"/>
              <a:t>애경백화점</a:t>
            </a:r>
          </a:p>
          <a:p>
            <a:pPr algn="ctr">
              <a:spcBef>
                <a:spcPct val="50000"/>
              </a:spcBef>
            </a:pPr>
            <a:r>
              <a:rPr lang="en-US" altLang="ko-KR" sz="1600" b="1"/>
              <a:t>2</a:t>
            </a:r>
            <a:r>
              <a:rPr lang="ko-KR" altLang="en-US" sz="1600" b="1"/>
              <a:t>층 여성전용</a:t>
            </a:r>
          </a:p>
          <a:p>
            <a:pPr algn="ctr">
              <a:spcBef>
                <a:spcPct val="50000"/>
              </a:spcBef>
            </a:pPr>
            <a:r>
              <a:rPr lang="en-US" altLang="ko-KR" sz="1600" b="1"/>
              <a:t>Parking</a:t>
            </a:r>
          </a:p>
        </p:txBody>
      </p:sp>
      <p:sp>
        <p:nvSpPr>
          <p:cNvPr id="2092" name="AutoShape 44"/>
          <p:cNvSpPr>
            <a:spLocks noChangeArrowheads="1"/>
          </p:cNvSpPr>
          <p:nvPr/>
        </p:nvSpPr>
        <p:spPr bwMode="auto">
          <a:xfrm>
            <a:off x="4800600" y="1981200"/>
            <a:ext cx="762000" cy="228600"/>
          </a:xfrm>
          <a:prstGeom prst="leftArrow">
            <a:avLst>
              <a:gd name="adj1" fmla="val 50000"/>
              <a:gd name="adj2" fmla="val 8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93" name="AutoShape 45"/>
          <p:cNvSpPr>
            <a:spLocks noChangeArrowheads="1"/>
          </p:cNvSpPr>
          <p:nvPr/>
        </p:nvSpPr>
        <p:spPr bwMode="auto">
          <a:xfrm>
            <a:off x="3124200" y="1981200"/>
            <a:ext cx="762000" cy="228600"/>
          </a:xfrm>
          <a:prstGeom prst="leftArrow">
            <a:avLst>
              <a:gd name="adj1" fmla="val 50000"/>
              <a:gd name="adj2" fmla="val 8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94" name="AutoShape 46"/>
          <p:cNvSpPr>
            <a:spLocks noChangeArrowheads="1"/>
          </p:cNvSpPr>
          <p:nvPr/>
        </p:nvSpPr>
        <p:spPr bwMode="auto">
          <a:xfrm>
            <a:off x="6019800" y="1981200"/>
            <a:ext cx="762000" cy="228600"/>
          </a:xfrm>
          <a:prstGeom prst="leftArrow">
            <a:avLst>
              <a:gd name="adj1" fmla="val 50000"/>
              <a:gd name="adj2" fmla="val 8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95" name="AutoShape 47"/>
          <p:cNvSpPr>
            <a:spLocks noChangeArrowheads="1"/>
          </p:cNvSpPr>
          <p:nvPr/>
        </p:nvSpPr>
        <p:spPr bwMode="auto">
          <a:xfrm>
            <a:off x="1905000" y="1981200"/>
            <a:ext cx="762000" cy="228600"/>
          </a:xfrm>
          <a:prstGeom prst="leftArrow">
            <a:avLst>
              <a:gd name="adj1" fmla="val 50000"/>
              <a:gd name="adj2" fmla="val 8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97" name="AutoShape 49"/>
          <p:cNvSpPr>
            <a:spLocks noChangeArrowheads="1"/>
          </p:cNvSpPr>
          <p:nvPr/>
        </p:nvSpPr>
        <p:spPr bwMode="auto">
          <a:xfrm>
            <a:off x="381000" y="1371600"/>
            <a:ext cx="2209800" cy="1281113"/>
          </a:xfrm>
          <a:custGeom>
            <a:avLst/>
            <a:gdLst>
              <a:gd name="G0" fmla="+- -9052783 0 0"/>
              <a:gd name="G1" fmla="+- 7233783 0 0"/>
              <a:gd name="G2" fmla="+- -9052783 0 7233783"/>
              <a:gd name="G3" fmla="+- 10800 0 0"/>
              <a:gd name="G4" fmla="+- 0 0 -905278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10800 0 0"/>
              <a:gd name="G9" fmla="+- 0 0 7233783"/>
              <a:gd name="G10" fmla="+- 10800 0 2700"/>
              <a:gd name="G11" fmla="cos G10 -9052783"/>
              <a:gd name="G12" fmla="sin G10 -9052783"/>
              <a:gd name="G13" fmla="cos 13500 -9052783"/>
              <a:gd name="G14" fmla="sin 13500 -9052783"/>
              <a:gd name="G15" fmla="+- G11 10800 0"/>
              <a:gd name="G16" fmla="+- G12 10800 0"/>
              <a:gd name="G17" fmla="+- G13 10800 0"/>
              <a:gd name="G18" fmla="+- G14 10800 0"/>
              <a:gd name="G19" fmla="*/ 10800 1 2"/>
              <a:gd name="G20" fmla="+- G19 5400 0"/>
              <a:gd name="G21" fmla="cos G20 -9052783"/>
              <a:gd name="G22" fmla="sin G20 -9052783"/>
              <a:gd name="G23" fmla="+- G21 10800 0"/>
              <a:gd name="G24" fmla="+- G12 G23 G22"/>
              <a:gd name="G25" fmla="+- G22 G23 G11"/>
              <a:gd name="G26" fmla="cos 10800 -9052783"/>
              <a:gd name="G27" fmla="sin 10800 -9052783"/>
              <a:gd name="G28" fmla="cos 10800 -9052783"/>
              <a:gd name="G29" fmla="sin 10800 -905278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7233783"/>
              <a:gd name="G36" fmla="sin G34 7233783"/>
              <a:gd name="G37" fmla="+/ 7233783 -905278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10800 G39"/>
              <a:gd name="G43" fmla="sin 108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315 w 21600"/>
              <a:gd name="T5" fmla="*/ 13390 h 21600"/>
              <a:gd name="T6" fmla="*/ 7039 w 21600"/>
              <a:gd name="T7" fmla="*/ 20924 h 21600"/>
              <a:gd name="T8" fmla="*/ 315 w 21600"/>
              <a:gd name="T9" fmla="*/ 13390 h 21600"/>
              <a:gd name="T10" fmla="*/ 746 w 21600"/>
              <a:gd name="T11" fmla="*/ 1790 h 21600"/>
              <a:gd name="T12" fmla="*/ 4559 w 21600"/>
              <a:gd name="T13" fmla="*/ 1582 h 21600"/>
              <a:gd name="T14" fmla="*/ 4767 w 21600"/>
              <a:gd name="T15" fmla="*/ 5394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2757" y="3592"/>
                </a:moveTo>
                <a:cubicBezTo>
                  <a:pt x="981" y="5573"/>
                  <a:pt x="0" y="8139"/>
                  <a:pt x="0" y="10799"/>
                </a:cubicBezTo>
                <a:cubicBezTo>
                  <a:pt x="-1" y="15314"/>
                  <a:pt x="2807" y="19352"/>
                  <a:pt x="7039" y="20924"/>
                </a:cubicBezTo>
                <a:cubicBezTo>
                  <a:pt x="2807" y="19352"/>
                  <a:pt x="0" y="15314"/>
                  <a:pt x="0" y="10800"/>
                </a:cubicBezTo>
                <a:cubicBezTo>
                  <a:pt x="-1" y="8139"/>
                  <a:pt x="981" y="5573"/>
                  <a:pt x="2757" y="3592"/>
                </a:cubicBezTo>
                <a:lnTo>
                  <a:pt x="746" y="1790"/>
                </a:lnTo>
                <a:lnTo>
                  <a:pt x="4559" y="1582"/>
                </a:lnTo>
                <a:lnTo>
                  <a:pt x="4767" y="5394"/>
                </a:lnTo>
                <a:lnTo>
                  <a:pt x="2757" y="3592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609600" y="857232"/>
            <a:ext cx="1752600" cy="772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ko-KR" altLang="en-US" sz="13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라비돌</a:t>
            </a:r>
            <a:r>
              <a:rPr lang="ko-KR" altLang="en-US" sz="13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셔틀버스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ko-KR" altLang="en-US" sz="13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타는 곳</a:t>
            </a:r>
            <a:endParaRPr lang="en-US" altLang="ko-KR" sz="1300" b="1" dirty="0" smtClean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ko-KR" sz="13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ko-KR" altLang="en-US" sz="13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선진항공 관광</a:t>
            </a:r>
            <a:r>
              <a:rPr lang="en-US" altLang="ko-KR" sz="13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endParaRPr lang="ko-KR" altLang="en-US" sz="1300" b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99" name="Oval 51"/>
          <p:cNvSpPr>
            <a:spLocks noChangeArrowheads="1"/>
          </p:cNvSpPr>
          <p:nvPr/>
        </p:nvSpPr>
        <p:spPr bwMode="auto">
          <a:xfrm>
            <a:off x="214282" y="142852"/>
            <a:ext cx="914400" cy="762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1200"/>
              <a:t>공원</a:t>
            </a:r>
          </a:p>
        </p:txBody>
      </p:sp>
      <p:sp>
        <p:nvSpPr>
          <p:cNvPr id="2100" name="Text Box 52"/>
          <p:cNvSpPr txBox="1">
            <a:spLocks noChangeArrowheads="1"/>
          </p:cNvSpPr>
          <p:nvPr/>
        </p:nvSpPr>
        <p:spPr bwMode="auto">
          <a:xfrm>
            <a:off x="5562600" y="1447800"/>
            <a:ext cx="2819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500" b="1"/>
              <a:t>동남아파트</a:t>
            </a:r>
            <a:r>
              <a:rPr lang="en-US" altLang="ko-KR" sz="1500" b="1"/>
              <a:t>, </a:t>
            </a:r>
            <a:r>
              <a:rPr lang="ko-KR" altLang="en-US" sz="1500" b="1"/>
              <a:t>평동 방향</a:t>
            </a:r>
          </a:p>
        </p:txBody>
      </p:sp>
      <p:sp>
        <p:nvSpPr>
          <p:cNvPr id="2101" name="Text Box 53"/>
          <p:cNvSpPr txBox="1">
            <a:spLocks noChangeArrowheads="1"/>
          </p:cNvSpPr>
          <p:nvPr/>
        </p:nvSpPr>
        <p:spPr bwMode="auto">
          <a:xfrm>
            <a:off x="4953000" y="2362200"/>
            <a:ext cx="2819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200"/>
              <a:t>약 </a:t>
            </a:r>
            <a:r>
              <a:rPr lang="en-US" altLang="ko-KR" sz="1200"/>
              <a:t>100M</a:t>
            </a:r>
            <a:r>
              <a:rPr lang="ko-KR" altLang="en-US" sz="1200"/>
              <a:t>정도</a:t>
            </a:r>
          </a:p>
        </p:txBody>
      </p:sp>
      <p:sp>
        <p:nvSpPr>
          <p:cNvPr id="2102" name="Text Box 54"/>
          <p:cNvSpPr txBox="1">
            <a:spLocks noChangeArrowheads="1"/>
          </p:cNvSpPr>
          <p:nvPr/>
        </p:nvSpPr>
        <p:spPr bwMode="auto">
          <a:xfrm>
            <a:off x="1371600" y="24384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200"/>
              <a:t>동남아파트 방향으로 끝까지 걸어가세요</a:t>
            </a:r>
            <a:r>
              <a:rPr lang="en-US" altLang="ko-KR" sz="1200"/>
              <a:t>.</a:t>
            </a:r>
          </a:p>
        </p:txBody>
      </p:sp>
      <p:sp>
        <p:nvSpPr>
          <p:cNvPr id="2103" name="Line 55"/>
          <p:cNvSpPr>
            <a:spLocks noChangeShapeType="1"/>
          </p:cNvSpPr>
          <p:nvPr/>
        </p:nvSpPr>
        <p:spPr bwMode="auto">
          <a:xfrm>
            <a:off x="5181600" y="3124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104" name="Line 56"/>
          <p:cNvSpPr>
            <a:spLocks noChangeShapeType="1"/>
          </p:cNvSpPr>
          <p:nvPr/>
        </p:nvSpPr>
        <p:spPr bwMode="auto">
          <a:xfrm>
            <a:off x="5181600" y="3886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106" name="Rectangle 58"/>
          <p:cNvSpPr>
            <a:spLocks noChangeArrowheads="1"/>
          </p:cNvSpPr>
          <p:nvPr/>
        </p:nvSpPr>
        <p:spPr bwMode="auto">
          <a:xfrm>
            <a:off x="4495800" y="4572000"/>
            <a:ext cx="6858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1200"/>
              <a:t>기차</a:t>
            </a:r>
          </a:p>
          <a:p>
            <a:pPr algn="ctr"/>
            <a:r>
              <a:rPr lang="ko-KR" altLang="en-US" sz="1200"/>
              <a:t>매표소</a:t>
            </a:r>
          </a:p>
        </p:txBody>
      </p:sp>
      <p:sp>
        <p:nvSpPr>
          <p:cNvPr id="2107" name="Rectangle 59"/>
          <p:cNvSpPr>
            <a:spLocks noChangeArrowheads="1"/>
          </p:cNvSpPr>
          <p:nvPr/>
        </p:nvSpPr>
        <p:spPr bwMode="auto">
          <a:xfrm>
            <a:off x="4495800" y="5867400"/>
            <a:ext cx="9144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1200"/>
              <a:t>백화점입구</a:t>
            </a:r>
          </a:p>
        </p:txBody>
      </p:sp>
      <p:sp>
        <p:nvSpPr>
          <p:cNvPr id="2108" name="Line 60"/>
          <p:cNvSpPr>
            <a:spLocks noChangeShapeType="1"/>
          </p:cNvSpPr>
          <p:nvPr/>
        </p:nvSpPr>
        <p:spPr bwMode="auto">
          <a:xfrm>
            <a:off x="5181600" y="5562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112" name="Line 64"/>
          <p:cNvSpPr>
            <a:spLocks noChangeShapeType="1"/>
          </p:cNvSpPr>
          <p:nvPr/>
        </p:nvSpPr>
        <p:spPr bwMode="auto">
          <a:xfrm>
            <a:off x="5105400" y="3657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113" name="Line 65"/>
          <p:cNvSpPr>
            <a:spLocks noChangeShapeType="1"/>
          </p:cNvSpPr>
          <p:nvPr/>
        </p:nvSpPr>
        <p:spPr bwMode="auto">
          <a:xfrm>
            <a:off x="5105400" y="3886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114" name="Line 66"/>
          <p:cNvSpPr>
            <a:spLocks noChangeShapeType="1"/>
          </p:cNvSpPr>
          <p:nvPr/>
        </p:nvSpPr>
        <p:spPr bwMode="auto">
          <a:xfrm>
            <a:off x="5105400" y="4267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115" name="Line 67"/>
          <p:cNvSpPr>
            <a:spLocks noChangeShapeType="1"/>
          </p:cNvSpPr>
          <p:nvPr/>
        </p:nvSpPr>
        <p:spPr bwMode="auto">
          <a:xfrm>
            <a:off x="5105400" y="4495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116" name="Line 68"/>
          <p:cNvSpPr>
            <a:spLocks noChangeShapeType="1"/>
          </p:cNvSpPr>
          <p:nvPr/>
        </p:nvSpPr>
        <p:spPr bwMode="auto">
          <a:xfrm>
            <a:off x="5105400" y="5257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117" name="Line 69"/>
          <p:cNvSpPr>
            <a:spLocks noChangeShapeType="1"/>
          </p:cNvSpPr>
          <p:nvPr/>
        </p:nvSpPr>
        <p:spPr bwMode="auto">
          <a:xfrm>
            <a:off x="5105400" y="5562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118" name="Line 70"/>
          <p:cNvSpPr>
            <a:spLocks noChangeShapeType="1"/>
          </p:cNvSpPr>
          <p:nvPr/>
        </p:nvSpPr>
        <p:spPr bwMode="auto">
          <a:xfrm>
            <a:off x="5181600" y="4495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119" name="Line 71"/>
          <p:cNvSpPr>
            <a:spLocks noChangeShapeType="1"/>
          </p:cNvSpPr>
          <p:nvPr/>
        </p:nvSpPr>
        <p:spPr bwMode="auto">
          <a:xfrm>
            <a:off x="5181600" y="5105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120" name="Text Box 72"/>
          <p:cNvSpPr txBox="1">
            <a:spLocks noChangeArrowheads="1"/>
          </p:cNvSpPr>
          <p:nvPr/>
        </p:nvSpPr>
        <p:spPr bwMode="auto">
          <a:xfrm>
            <a:off x="5257800" y="4419600"/>
            <a:ext cx="15240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ko-KR" altLang="en-US" sz="1200"/>
              <a:t>상행선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ko-KR" altLang="en-US" sz="1200"/>
              <a:t> 전철타는곳</a:t>
            </a:r>
          </a:p>
        </p:txBody>
      </p:sp>
      <p:sp>
        <p:nvSpPr>
          <p:cNvPr id="2121" name="Line 73"/>
          <p:cNvSpPr>
            <a:spLocks noChangeShapeType="1"/>
          </p:cNvSpPr>
          <p:nvPr/>
        </p:nvSpPr>
        <p:spPr bwMode="auto">
          <a:xfrm flipH="1" flipV="1">
            <a:off x="5181600" y="43434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124" name="Line 76"/>
          <p:cNvSpPr>
            <a:spLocks noChangeShapeType="1"/>
          </p:cNvSpPr>
          <p:nvPr/>
        </p:nvSpPr>
        <p:spPr bwMode="auto">
          <a:xfrm flipH="1" flipV="1">
            <a:off x="5181600" y="37338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126" name="Text Box 78"/>
          <p:cNvSpPr txBox="1">
            <a:spLocks noChangeArrowheads="1"/>
          </p:cNvSpPr>
          <p:nvPr/>
        </p:nvSpPr>
        <p:spPr bwMode="auto">
          <a:xfrm>
            <a:off x="5486400" y="3886200"/>
            <a:ext cx="1371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200"/>
              <a:t>나오는곳</a:t>
            </a:r>
          </a:p>
        </p:txBody>
      </p:sp>
      <p:sp>
        <p:nvSpPr>
          <p:cNvPr id="2128" name="Line 80"/>
          <p:cNvSpPr>
            <a:spLocks noChangeShapeType="1"/>
          </p:cNvSpPr>
          <p:nvPr/>
        </p:nvSpPr>
        <p:spPr bwMode="auto">
          <a:xfrm flipH="1">
            <a:off x="5334000" y="52578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129" name="Text Box 81"/>
          <p:cNvSpPr txBox="1">
            <a:spLocks noChangeArrowheads="1"/>
          </p:cNvSpPr>
          <p:nvPr/>
        </p:nvSpPr>
        <p:spPr bwMode="auto">
          <a:xfrm>
            <a:off x="5562600" y="5029200"/>
            <a:ext cx="1143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200"/>
              <a:t>기차 타는곳</a:t>
            </a:r>
          </a:p>
        </p:txBody>
      </p:sp>
      <p:sp>
        <p:nvSpPr>
          <p:cNvPr id="2130" name="Text Box 82"/>
          <p:cNvSpPr txBox="1">
            <a:spLocks noChangeArrowheads="1"/>
          </p:cNvSpPr>
          <p:nvPr/>
        </p:nvSpPr>
        <p:spPr bwMode="auto">
          <a:xfrm>
            <a:off x="6172200" y="36576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ko-KR" altLang="ko-KR"/>
          </a:p>
        </p:txBody>
      </p:sp>
      <p:sp>
        <p:nvSpPr>
          <p:cNvPr id="2131" name="Rectangle 83"/>
          <p:cNvSpPr>
            <a:spLocks noChangeArrowheads="1"/>
          </p:cNvSpPr>
          <p:nvPr/>
        </p:nvSpPr>
        <p:spPr bwMode="auto">
          <a:xfrm>
            <a:off x="7391400" y="3733800"/>
            <a:ext cx="6096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1200"/>
              <a:t>의자</a:t>
            </a:r>
          </a:p>
        </p:txBody>
      </p:sp>
      <p:sp>
        <p:nvSpPr>
          <p:cNvPr id="2132" name="Rectangle 84"/>
          <p:cNvSpPr>
            <a:spLocks noChangeArrowheads="1"/>
          </p:cNvSpPr>
          <p:nvPr/>
        </p:nvSpPr>
        <p:spPr bwMode="auto">
          <a:xfrm>
            <a:off x="6324600" y="3733800"/>
            <a:ext cx="6096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1200"/>
              <a:t>의자</a:t>
            </a:r>
          </a:p>
        </p:txBody>
      </p:sp>
      <p:sp>
        <p:nvSpPr>
          <p:cNvPr id="2133" name="Text Box 85"/>
          <p:cNvSpPr txBox="1">
            <a:spLocks noChangeArrowheads="1"/>
          </p:cNvSpPr>
          <p:nvPr/>
        </p:nvSpPr>
        <p:spPr bwMode="auto">
          <a:xfrm>
            <a:off x="2133600" y="533400"/>
            <a:ext cx="2286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ko-KR" altLang="en-US" sz="1200" dirty="0"/>
              <a:t>수원대학교 버스승강장</a:t>
            </a:r>
          </a:p>
        </p:txBody>
      </p:sp>
      <p:sp>
        <p:nvSpPr>
          <p:cNvPr id="2134" name="Text Box 86"/>
          <p:cNvSpPr txBox="1">
            <a:spLocks noChangeArrowheads="1"/>
          </p:cNvSpPr>
          <p:nvPr/>
        </p:nvSpPr>
        <p:spPr bwMode="auto">
          <a:xfrm>
            <a:off x="2133600" y="228600"/>
            <a:ext cx="2362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ko-KR" altLang="en-US" sz="1200"/>
              <a:t>수원과학대학 버스승강장</a:t>
            </a:r>
          </a:p>
        </p:txBody>
      </p:sp>
      <p:sp>
        <p:nvSpPr>
          <p:cNvPr id="2135" name="AutoShape 87"/>
          <p:cNvSpPr>
            <a:spLocks noChangeArrowheads="1"/>
          </p:cNvSpPr>
          <p:nvPr/>
        </p:nvSpPr>
        <p:spPr bwMode="auto">
          <a:xfrm>
            <a:off x="7010400" y="2438400"/>
            <a:ext cx="485775" cy="762000"/>
          </a:xfrm>
          <a:prstGeom prst="upArrow">
            <a:avLst>
              <a:gd name="adj1" fmla="val 50000"/>
              <a:gd name="adj2" fmla="val 3921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/>
          </a:p>
        </p:txBody>
      </p:sp>
      <p:sp>
        <p:nvSpPr>
          <p:cNvPr id="2136" name="Rectangle 88"/>
          <p:cNvSpPr>
            <a:spLocks noChangeArrowheads="1"/>
          </p:cNvSpPr>
          <p:nvPr/>
        </p:nvSpPr>
        <p:spPr bwMode="auto">
          <a:xfrm>
            <a:off x="8382000" y="3505200"/>
            <a:ext cx="6096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1000"/>
              <a:t>Family</a:t>
            </a:r>
          </a:p>
          <a:p>
            <a:pPr algn="ctr"/>
            <a:r>
              <a:rPr lang="en-US" altLang="ko-KR" sz="1000"/>
              <a:t> mart</a:t>
            </a:r>
          </a:p>
        </p:txBody>
      </p:sp>
      <p:sp>
        <p:nvSpPr>
          <p:cNvPr id="2138" name="Rectangle 90"/>
          <p:cNvSpPr>
            <a:spLocks noChangeArrowheads="1"/>
          </p:cNvSpPr>
          <p:nvPr/>
        </p:nvSpPr>
        <p:spPr bwMode="auto">
          <a:xfrm>
            <a:off x="8382000" y="4419600"/>
            <a:ext cx="6096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1000"/>
              <a:t>Toilet</a:t>
            </a:r>
          </a:p>
        </p:txBody>
      </p:sp>
      <p:sp>
        <p:nvSpPr>
          <p:cNvPr id="2143" name="Rectangle 95"/>
          <p:cNvSpPr>
            <a:spLocks noChangeArrowheads="1"/>
          </p:cNvSpPr>
          <p:nvPr/>
        </p:nvSpPr>
        <p:spPr bwMode="auto">
          <a:xfrm>
            <a:off x="5410200" y="357166"/>
            <a:ext cx="3276600" cy="500066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1600" b="1" dirty="0" err="1">
                <a:solidFill>
                  <a:schemeClr val="bg1"/>
                </a:solidFill>
                <a:latin typeface="HY그래픽M" pitchFamily="18" charset="-127"/>
                <a:ea typeface="HY그래픽M" pitchFamily="18" charset="-127"/>
              </a:rPr>
              <a:t>라비돌</a:t>
            </a:r>
            <a:r>
              <a:rPr lang="ko-KR" altLang="en-US" sz="1600" b="1" dirty="0">
                <a:solidFill>
                  <a:schemeClr val="bg1"/>
                </a:solidFill>
                <a:latin typeface="HY그래픽M" pitchFamily="18" charset="-127"/>
                <a:ea typeface="HY그래픽M" pitchFamily="18" charset="-127"/>
              </a:rPr>
              <a:t> 셔틀버스 승강장 </a:t>
            </a:r>
            <a:r>
              <a:rPr lang="en-US" altLang="ko-KR" sz="1600" b="1" dirty="0">
                <a:solidFill>
                  <a:schemeClr val="bg1"/>
                </a:solidFill>
                <a:latin typeface="HY그래픽M" pitchFamily="18" charset="-127"/>
                <a:ea typeface="HY그래픽M" pitchFamily="18" charset="-127"/>
              </a:rPr>
              <a:t>(</a:t>
            </a:r>
            <a:r>
              <a:rPr lang="ko-KR" altLang="en-US" sz="1600" b="1" dirty="0">
                <a:solidFill>
                  <a:schemeClr val="bg1"/>
                </a:solidFill>
                <a:latin typeface="HY그래픽M" pitchFamily="18" charset="-127"/>
                <a:ea typeface="HY그래픽M" pitchFamily="18" charset="-127"/>
              </a:rPr>
              <a:t>수원역</a:t>
            </a:r>
            <a:r>
              <a:rPr lang="en-US" altLang="ko-KR" sz="1600" b="1" dirty="0">
                <a:solidFill>
                  <a:schemeClr val="bg1"/>
                </a:solidFill>
                <a:latin typeface="HY그래픽M" pitchFamily="18" charset="-127"/>
                <a:ea typeface="HY그래픽M" pitchFamily="18" charset="-127"/>
              </a:rPr>
              <a:t>)</a:t>
            </a:r>
            <a:endParaRPr lang="en-US" altLang="ko-KR" dirty="0">
              <a:solidFill>
                <a:schemeClr val="bg1"/>
              </a:solidFill>
            </a:endParaRPr>
          </a:p>
        </p:txBody>
      </p:sp>
      <p:sp>
        <p:nvSpPr>
          <p:cNvPr id="2144" name="Text Box 96"/>
          <p:cNvSpPr txBox="1">
            <a:spLocks noChangeArrowheads="1"/>
          </p:cNvSpPr>
          <p:nvPr/>
        </p:nvSpPr>
        <p:spPr bwMode="auto">
          <a:xfrm>
            <a:off x="5572132" y="685800"/>
            <a:ext cx="29758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  </a:t>
            </a:r>
            <a:r>
              <a:rPr lang="en-US" altLang="ko-KR" sz="1400" b="1" dirty="0" smtClean="0"/>
              <a:t> </a:t>
            </a:r>
            <a:endParaRPr lang="en-US" altLang="ko-KR" sz="1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71</Words>
  <Application>Microsoft Office PowerPoint</Application>
  <PresentationFormat>화면 슬라이드 쇼(4:3)</PresentationFormat>
  <Paragraphs>37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기본 디자인</vt:lpstr>
      <vt:lpstr>슬라이드 1</vt:lpstr>
    </vt:vector>
  </TitlesOfParts>
  <Company>gdf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lgi</dc:creator>
  <cp:lastModifiedBy>USER</cp:lastModifiedBy>
  <cp:revision>29</cp:revision>
  <dcterms:created xsi:type="dcterms:W3CDTF">2005-01-17T01:17:15Z</dcterms:created>
  <dcterms:modified xsi:type="dcterms:W3CDTF">2013-02-15T00:05:23Z</dcterms:modified>
</cp:coreProperties>
</file>